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0" r:id="rId2"/>
    <p:sldId id="284" r:id="rId3"/>
    <p:sldId id="271" r:id="rId4"/>
    <p:sldId id="285" r:id="rId5"/>
    <p:sldId id="272" r:id="rId6"/>
    <p:sldId id="286" r:id="rId7"/>
    <p:sldId id="274" r:id="rId8"/>
    <p:sldId id="287" r:id="rId9"/>
    <p:sldId id="275" r:id="rId10"/>
    <p:sldId id="288" r:id="rId11"/>
    <p:sldId id="273" r:id="rId12"/>
    <p:sldId id="289" r:id="rId13"/>
    <p:sldId id="276" r:id="rId14"/>
    <p:sldId id="290" r:id="rId15"/>
    <p:sldId id="277" r:id="rId16"/>
    <p:sldId id="291" r:id="rId17"/>
    <p:sldId id="256" r:id="rId18"/>
    <p:sldId id="280" r:id="rId19"/>
    <p:sldId id="305" r:id="rId20"/>
    <p:sldId id="306" r:id="rId21"/>
    <p:sldId id="307" r:id="rId22"/>
    <p:sldId id="308" r:id="rId23"/>
    <p:sldId id="314" r:id="rId24"/>
    <p:sldId id="312" r:id="rId25"/>
    <p:sldId id="311" r:id="rId26"/>
    <p:sldId id="309" r:id="rId27"/>
    <p:sldId id="310" r:id="rId28"/>
    <p:sldId id="313" r:id="rId29"/>
    <p:sldId id="279" r:id="rId30"/>
    <p:sldId id="292" r:id="rId31"/>
    <p:sldId id="303" r:id="rId32"/>
    <p:sldId id="293" r:id="rId33"/>
    <p:sldId id="259" r:id="rId34"/>
    <p:sldId id="294" r:id="rId35"/>
    <p:sldId id="262" r:id="rId36"/>
    <p:sldId id="295" r:id="rId37"/>
    <p:sldId id="266" r:id="rId38"/>
    <p:sldId id="298" r:id="rId39"/>
    <p:sldId id="296" r:id="rId40"/>
    <p:sldId id="297" r:id="rId41"/>
    <p:sldId id="267" r:id="rId42"/>
    <p:sldId id="281" r:id="rId43"/>
    <p:sldId id="282" r:id="rId44"/>
    <p:sldId id="283" r:id="rId45"/>
    <p:sldId id="299" r:id="rId46"/>
    <p:sldId id="300" r:id="rId47"/>
    <p:sldId id="301" r:id="rId48"/>
    <p:sldId id="302" r:id="rId49"/>
    <p:sldId id="304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691DB-9CCC-4F08-9F5D-43CD50B3511A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26366-DC69-4956-8328-8B3C91F9F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00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zh.wikipedia.org/wiki/%E5%AF%B9%E5%81%B6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zh.wikipedia.org/wiki/%E6%8A%BC%E9%9F%BB" TargetMode="External"/><Relationship Id="rId4" Type="http://schemas.openxmlformats.org/officeDocument/2006/relationships/hyperlink" Target="https://zh.wikipedia.org/wiki/%E5%B9%B3%E4%BB%84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人們把通俗易懂，實話實說，不拘平仄韻律的詩，叫做「打油詩」。打油詩雖然不太講究格律，也不注重</a:t>
            </a:r>
            <a:r>
              <a:rPr lang="zh-TW" altLang="en-US" smtClean="0">
                <a:hlinkClick r:id="rId3" tooltip="对偶"/>
              </a:rPr>
              <a:t>對偶</a:t>
            </a:r>
            <a:r>
              <a:rPr lang="zh-TW" altLang="en-US" smtClean="0"/>
              <a:t>和</a:t>
            </a:r>
            <a:r>
              <a:rPr lang="zh-TW" altLang="en-US" smtClean="0">
                <a:hlinkClick r:id="rId4" tooltip="平仄"/>
              </a:rPr>
              <a:t>平仄</a:t>
            </a:r>
            <a:r>
              <a:rPr lang="zh-TW" altLang="en-US" smtClean="0"/>
              <a:t>，但一定會是</a:t>
            </a:r>
            <a:r>
              <a:rPr lang="zh-TW" altLang="en-US" smtClean="0">
                <a:hlinkClick r:id="rId5" tooltip="押韻"/>
              </a:rPr>
              <a:t>押韻</a:t>
            </a:r>
            <a:r>
              <a:rPr lang="zh-TW" altLang="en-US" smtClean="0"/>
              <a:t>，亦通常是五字句或七字句組成。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26366-DC69-4956-8328-8B3C91F9F2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50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544616" cy="42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8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康乃馨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康乃馨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8"/>
            <a:ext cx="5760640" cy="414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2696"/>
            <a:ext cx="4248472" cy="550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松樹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松樹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24744"/>
            <a:ext cx="4392488" cy="379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87777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梅花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梅花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24744"/>
            <a:ext cx="4680520" cy="4208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5775479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竹子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竹子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752528" cy="3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-315416"/>
            <a:ext cx="7772400" cy="1470025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歲寒三友</a:t>
            </a:r>
            <a:endParaRPr 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11560" y="3091408"/>
            <a:ext cx="2664296" cy="91365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松</a:t>
            </a:r>
            <a:endParaRPr 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圖片 6" descr="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872992"/>
            <a:ext cx="3316270" cy="24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 descr="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2285" y="980728"/>
            <a:ext cx="384189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副標題 2"/>
          <p:cNvSpPr txBox="1">
            <a:spLocks/>
          </p:cNvSpPr>
          <p:nvPr/>
        </p:nvSpPr>
        <p:spPr>
          <a:xfrm>
            <a:off x="5364088" y="2996952"/>
            <a:ext cx="2664296" cy="91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竹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pic>
        <p:nvPicPr>
          <p:cNvPr id="10" name="圖片 9" descr="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609288"/>
            <a:ext cx="3220146" cy="24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副標題 2"/>
          <p:cNvSpPr txBox="1">
            <a:spLocks/>
          </p:cNvSpPr>
          <p:nvPr/>
        </p:nvSpPr>
        <p:spPr>
          <a:xfrm>
            <a:off x="2915816" y="6043736"/>
            <a:ext cx="2664296" cy="91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梅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52875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3730625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5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明信片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26469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299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玫瑰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玫瑰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863" y="1055279"/>
            <a:ext cx="5256584" cy="4427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7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窟窿</a:t>
            </a:r>
            <a:endParaRPr lang="en-US" dirty="0">
              <a:latin typeface="DFPBiaoKaiW5_HanPinIn1LU" panose="03000500000000000000" pitchFamily="66" charset="-120"/>
              <a:ea typeface="DFPBiaoKaiW5_HanPinIn1LU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625792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951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雪景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25" y="1781175"/>
            <a:ext cx="57213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86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傳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神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2863850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48880"/>
            <a:ext cx="420052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580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30869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509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大雪壓青松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408712" cy="439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928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青松挺且直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3744416" cy="503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580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凋謝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4346625" cy="337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38893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580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11059"/>
            <a:ext cx="6585698" cy="465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580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牆角數枝梅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5760640" cy="448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793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歲</a:t>
            </a:r>
            <a:r>
              <a:rPr lang="en-US" altLang="zh-TW" dirty="0" smtClean="0"/>
              <a:t>/</a:t>
            </a:r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歲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6632"/>
            <a:ext cx="3395836" cy="200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06805"/>
            <a:ext cx="3405338" cy="411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204863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牠幾歲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9052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3" y="1597025"/>
            <a:ext cx="405447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31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2576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390654" cy="2896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53136"/>
            <a:ext cx="42545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33" y="3901744"/>
            <a:ext cx="3119648" cy="269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33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壓歲錢</a:t>
            </a:r>
            <a:r>
              <a:rPr lang="en-US" altLang="zh-TW" dirty="0" smtClean="0">
                <a:solidFill>
                  <a:srgbClr val="FF0000"/>
                </a:solidFill>
              </a:rPr>
              <a:t>/</a:t>
            </a:r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壓歲錢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573291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84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興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奮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地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興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奮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地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5990059" cy="156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916832"/>
            <a:ext cx="4536504" cy="449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2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興奮</a:t>
            </a: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(excitement, exciting)</a:t>
            </a:r>
            <a:endParaRPr lang="en-US" sz="36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哥哥申請到了</a:t>
            </a:r>
            <a:r>
              <a:rPr lang="en-US" altLang="zh-TW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UC Berkeley </a:t>
            </a:r>
            <a:r>
              <a:rPr lang="zh-TW" altLang="en-US" sz="5400" dirty="0" smtClean="0"/>
              <a:t>， 所以我們全家人都很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興奮</a:t>
            </a:r>
            <a:r>
              <a:rPr lang="zh-TW" altLang="en-US" sz="5400" dirty="0" smtClean="0"/>
              <a:t> 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4" name="圖片 3" descr="UC Berkel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888" y="3465272"/>
            <a:ext cx="3552000" cy="26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圖片 5" descr="興奮-大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7858" y="3465296"/>
            <a:ext cx="3893014" cy="291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傳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閱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傳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閱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064496" cy="17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09" y="2132856"/>
            <a:ext cx="708898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55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507288" cy="720080"/>
          </a:xfrm>
        </p:spPr>
        <p:txBody>
          <a:bodyPr>
            <a:noAutofit/>
          </a:bodyPr>
          <a:lstStyle/>
          <a:p>
            <a:pPr algn="l"/>
            <a:r>
              <a:rPr lang="zh-TW" altLang="en-US" sz="6000" b="1" dirty="0" smtClean="0">
                <a:solidFill>
                  <a:srgbClr val="0070C0"/>
                </a:solidFill>
                <a:latin typeface="華康明體W5注音字" pitchFamily="18" charset="-120"/>
                <a:ea typeface="華康明體W5注音字" pitchFamily="18" charset="-120"/>
              </a:rPr>
              <a:t>           閱讀</a:t>
            </a:r>
            <a:r>
              <a:rPr lang="en-US" altLang="zh-TW" sz="3600" dirty="0" smtClean="0">
                <a:latin typeface="Times New Roman" pitchFamily="18" charset="0"/>
                <a:ea typeface="華康布丁W12破音字4A" pitchFamily="82" charset="-120"/>
                <a:cs typeface="Times New Roman" pitchFamily="18" charset="0"/>
              </a:rPr>
              <a:t>( to read)</a:t>
            </a:r>
            <a:endParaRPr lang="en-US" sz="3600" dirty="0">
              <a:latin typeface="Times New Roman" pitchFamily="18" charset="0"/>
              <a:ea typeface="華康布丁W12破音字4A" pitchFamily="82" charset="-120"/>
              <a:cs typeface="Times New Roman" pitchFamily="18" charset="0"/>
            </a:endParaRPr>
          </a:p>
        </p:txBody>
      </p:sp>
      <p:sp>
        <p:nvSpPr>
          <p:cNvPr id="7" name="內容版面配置區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sz="half" idx="2"/>
          </p:nvPr>
        </p:nvSpPr>
        <p:spPr>
          <a:xfrm>
            <a:off x="179512" y="1412776"/>
            <a:ext cx="8712968" cy="5445224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你喜歡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閱讀</a:t>
            </a:r>
            <a:r>
              <a:rPr lang="zh-TW" altLang="en-US" sz="5400" dirty="0" smtClean="0"/>
              <a:t>中文書嗎</a:t>
            </a:r>
            <a:r>
              <a:rPr lang="en-US" altLang="zh-TW" sz="5400" dirty="0" smtClean="0"/>
              <a:t>?</a:t>
            </a:r>
            <a:endParaRPr lang="en-US" sz="5400" dirty="0"/>
          </a:p>
        </p:txBody>
      </p:sp>
      <p:pic>
        <p:nvPicPr>
          <p:cNvPr id="9" name="圖片 8" descr="中文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472" y="2492896"/>
            <a:ext cx="4212000" cy="42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 descr="中文書-圖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15" y="5193368"/>
            <a:ext cx="4085452" cy="1548000"/>
          </a:xfrm>
          <a:prstGeom prst="rect">
            <a:avLst/>
          </a:prstGeom>
        </p:spPr>
      </p:pic>
      <p:pic>
        <p:nvPicPr>
          <p:cNvPr id="11" name="圖片 10" descr="中文書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2492896"/>
            <a:ext cx="2628000" cy="26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挺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有趣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挺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有趣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0648"/>
            <a:ext cx="465458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032448" cy="29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05064"/>
            <a:ext cx="482917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4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r>
              <a:rPr lang="zh-TW" altLang="en-US" sz="4800" u="sng" dirty="0" smtClean="0">
                <a:latin typeface="+mj-ea"/>
                <a:ea typeface="+mj-ea"/>
              </a:rPr>
              <a:t>歐</a:t>
            </a:r>
            <a:r>
              <a:rPr lang="zh-TW" altLang="en-US" sz="4800" dirty="0" smtClean="0">
                <a:latin typeface="+mj-ea"/>
                <a:ea typeface="+mj-ea"/>
              </a:rPr>
              <a:t>太太待人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挺和氣</a:t>
            </a:r>
            <a:r>
              <a:rPr lang="zh-TW" altLang="en-US" sz="5400" dirty="0" smtClean="0">
                <a:latin typeface="+mj-ea"/>
                <a:ea typeface="+mj-ea"/>
              </a:rPr>
              <a:t>的，是個很好</a:t>
            </a:r>
            <a:r>
              <a:rPr lang="zh-TW" altLang="en-US" sz="5400" b="1" dirty="0" smtClean="0">
                <a:latin typeface="+mj-ea"/>
                <a:ea typeface="+mj-ea"/>
              </a:rPr>
              <a:t>相處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(get along with)</a:t>
            </a:r>
            <a:r>
              <a:rPr lang="zh-TW" altLang="en-US" sz="5400" dirty="0" smtClean="0"/>
              <a:t>的人。</a:t>
            </a:r>
            <a:r>
              <a:rPr lang="en-US" sz="5400" dirty="0" smtClean="0"/>
              <a:t>  </a:t>
            </a:r>
            <a:r>
              <a:rPr lang="en-US" sz="6000" dirty="0" smtClean="0"/>
              <a:t>    </a:t>
            </a:r>
          </a:p>
          <a:p>
            <a:endParaRPr lang="en-US" dirty="0"/>
          </a:p>
        </p:txBody>
      </p:sp>
      <p:pic>
        <p:nvPicPr>
          <p:cNvPr id="7" name="圖片 6" descr="鄰居和氣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7550" y="2492896"/>
            <a:ext cx="5652877" cy="41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又挺又直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08832"/>
            <a:ext cx="2492697" cy="47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2509858" cy="303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17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灰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狗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灰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狗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433334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2644056" cy="389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97729"/>
            <a:ext cx="514032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0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棕櫚樹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棕</a:t>
            </a:r>
            <a:r>
              <a:rPr lang="zh-TW" altLang="en-US" sz="133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櫚</a:t>
            </a:r>
            <a:r>
              <a:rPr lang="zh-TW" altLang="en-US" sz="13300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樹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5904656" cy="377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1772816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模糊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模糊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5071467" cy="234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4725734" cy="268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4210886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00" y="4725144"/>
            <a:ext cx="3772967" cy="1173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0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模糊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blurry, fuzzy)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496" y="1124744"/>
            <a:ext cx="9433048" cy="5472608"/>
          </a:xfrm>
        </p:spPr>
        <p:txBody>
          <a:bodyPr/>
          <a:lstStyle/>
          <a:p>
            <a:r>
              <a:rPr lang="zh-TW" altLang="en-US" sz="5400" dirty="0" smtClean="0"/>
              <a:t>我們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TW" altLang="en-US" sz="5400" dirty="0" smtClean="0"/>
              <a:t>年沒見面了，所以對於他的長相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(for his appearance) </a:t>
            </a:r>
          </a:p>
          <a:p>
            <a:pPr>
              <a:buNone/>
            </a:pPr>
            <a:r>
              <a:rPr lang="zh-TW" altLang="en-US" sz="5400" dirty="0" smtClean="0"/>
              <a:t> ，我印象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(impression)</a:t>
            </a:r>
            <a:r>
              <a:rPr lang="zh-TW" altLang="en-US" sz="5400" dirty="0" smtClean="0"/>
              <a:t>已經有點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模糊</a:t>
            </a:r>
            <a:r>
              <a:rPr lang="zh-TW" altLang="en-US" sz="5400" dirty="0" smtClean="0"/>
              <a:t>了。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26" y="908720"/>
            <a:ext cx="8790728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16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50585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38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71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122081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0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056784" cy="512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84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128792" cy="523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75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55978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01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60166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367" y="3501008"/>
            <a:ext cx="5955945" cy="269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6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5040560" cy="460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聖誕紅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聖誕紅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8"/>
            <a:ext cx="5616624" cy="402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07239"/>
            <a:ext cx="5247195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133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楓樹</a:t>
            </a:r>
            <a:r>
              <a:rPr lang="en-US" altLang="zh-TW" sz="13300" dirty="0" smtClean="0">
                <a:solidFill>
                  <a:srgbClr val="FF0000"/>
                </a:solidFill>
              </a:rPr>
              <a:t>/</a:t>
            </a:r>
            <a:br>
              <a:rPr lang="en-US" altLang="zh-TW" sz="13300" dirty="0" smtClean="0">
                <a:solidFill>
                  <a:srgbClr val="FF0000"/>
                </a:solidFill>
              </a:rPr>
            </a:br>
            <a:r>
              <a:rPr lang="zh-TW" altLang="en-US" sz="133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楓樹</a:t>
            </a:r>
            <a:endParaRPr lang="en-US" sz="133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08720"/>
            <a:ext cx="4536504" cy="39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7"/>
            <a:ext cx="3456384" cy="491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8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10571</TotalTime>
  <Words>303</Words>
  <Application>Microsoft Office PowerPoint</Application>
  <PresentationFormat>On-screen Show (4:3)</PresentationFormat>
  <Paragraphs>42</Paragraphs>
  <Slides>49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佈景主題</vt:lpstr>
      <vt:lpstr>PowerPoint Presentation</vt:lpstr>
      <vt:lpstr>玫瑰/ 玫瑰</vt:lpstr>
      <vt:lpstr>PowerPoint Presentation</vt:lpstr>
      <vt:lpstr>棕櫚樹/ 棕櫚樹</vt:lpstr>
      <vt:lpstr>PowerPoint Presentation</vt:lpstr>
      <vt:lpstr>聖誕紅/ 聖誕紅</vt:lpstr>
      <vt:lpstr>PowerPoint Presentation</vt:lpstr>
      <vt:lpstr>楓樹/ 楓樹</vt:lpstr>
      <vt:lpstr>PowerPoint Presentation</vt:lpstr>
      <vt:lpstr>康乃馨/ 康乃馨</vt:lpstr>
      <vt:lpstr>PowerPoint Presentation</vt:lpstr>
      <vt:lpstr>松樹/ 松樹</vt:lpstr>
      <vt:lpstr>PowerPoint Presentation</vt:lpstr>
      <vt:lpstr>梅花/ 梅花</vt:lpstr>
      <vt:lpstr>PowerPoint Presentation</vt:lpstr>
      <vt:lpstr>竹子/ 竹子</vt:lpstr>
      <vt:lpstr>歲寒三友</vt:lpstr>
      <vt:lpstr>PowerPoint Presentation</vt:lpstr>
      <vt:lpstr>明信片</vt:lpstr>
      <vt:lpstr>窟窿</vt:lpstr>
      <vt:lpstr>雪景</vt:lpstr>
      <vt:lpstr>傳神</vt:lpstr>
      <vt:lpstr>PowerPoint Presentation</vt:lpstr>
      <vt:lpstr>大雪壓青松</vt:lpstr>
      <vt:lpstr>青松挺且直</vt:lpstr>
      <vt:lpstr>凋謝</vt:lpstr>
      <vt:lpstr>PowerPoint Presentation</vt:lpstr>
      <vt:lpstr>牆角數枝梅</vt:lpstr>
      <vt:lpstr>歲/歲</vt:lpstr>
      <vt:lpstr>PowerPoint Presentation</vt:lpstr>
      <vt:lpstr>壓歲錢/壓歲錢</vt:lpstr>
      <vt:lpstr>興奮地/興奮地</vt:lpstr>
      <vt:lpstr>興奮(excitement, exciting)</vt:lpstr>
      <vt:lpstr>傳閱/傳閱</vt:lpstr>
      <vt:lpstr>           閱讀( to read)</vt:lpstr>
      <vt:lpstr>挺有趣/挺有趣</vt:lpstr>
      <vt:lpstr>PowerPoint Presentation</vt:lpstr>
      <vt:lpstr>又挺又直</vt:lpstr>
      <vt:lpstr>灰狗/灰狗</vt:lpstr>
      <vt:lpstr>模糊/模糊</vt:lpstr>
      <vt:lpstr>模糊( blurry, fuzzy)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174</cp:revision>
  <dcterms:created xsi:type="dcterms:W3CDTF">2015-05-08T03:13:01Z</dcterms:created>
  <dcterms:modified xsi:type="dcterms:W3CDTF">2020-10-15T23:47:45Z</dcterms:modified>
</cp:coreProperties>
</file>